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2" r:id="rId2"/>
    <p:sldMasterId id="2147483670" r:id="rId3"/>
  </p:sldMasterIdLst>
  <p:notesMasterIdLst>
    <p:notesMasterId r:id="rId44"/>
  </p:notesMasterIdLst>
  <p:handoutMasterIdLst>
    <p:handoutMasterId r:id="rId45"/>
  </p:handoutMasterIdLst>
  <p:sldIdLst>
    <p:sldId id="266" r:id="rId4"/>
    <p:sldId id="667" r:id="rId5"/>
    <p:sldId id="668" r:id="rId6"/>
    <p:sldId id="669" r:id="rId7"/>
    <p:sldId id="670" r:id="rId8"/>
    <p:sldId id="671" r:id="rId9"/>
    <p:sldId id="672" r:id="rId10"/>
    <p:sldId id="673" r:id="rId11"/>
    <p:sldId id="674" r:id="rId12"/>
    <p:sldId id="675" r:id="rId13"/>
    <p:sldId id="676" r:id="rId14"/>
    <p:sldId id="677" r:id="rId15"/>
    <p:sldId id="678" r:id="rId16"/>
    <p:sldId id="679" r:id="rId17"/>
    <p:sldId id="680" r:id="rId18"/>
    <p:sldId id="681" r:id="rId19"/>
    <p:sldId id="682" r:id="rId20"/>
    <p:sldId id="683" r:id="rId21"/>
    <p:sldId id="684" r:id="rId22"/>
    <p:sldId id="685" r:id="rId23"/>
    <p:sldId id="686" r:id="rId24"/>
    <p:sldId id="687" r:id="rId25"/>
    <p:sldId id="688" r:id="rId26"/>
    <p:sldId id="689" r:id="rId27"/>
    <p:sldId id="690" r:id="rId28"/>
    <p:sldId id="691" r:id="rId29"/>
    <p:sldId id="692" r:id="rId30"/>
    <p:sldId id="693" r:id="rId31"/>
    <p:sldId id="694" r:id="rId32"/>
    <p:sldId id="696" r:id="rId33"/>
    <p:sldId id="697" r:id="rId34"/>
    <p:sldId id="698" r:id="rId35"/>
    <p:sldId id="699" r:id="rId36"/>
    <p:sldId id="695" r:id="rId37"/>
    <p:sldId id="700" r:id="rId38"/>
    <p:sldId id="702" r:id="rId39"/>
    <p:sldId id="701" r:id="rId40"/>
    <p:sldId id="666" r:id="rId41"/>
    <p:sldId id="703" r:id="rId42"/>
    <p:sldId id="704" r:id="rId4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C567BE6-4E2E-2A45-BD72-59F9659A3211}">
          <p14:sldIdLst>
            <p14:sldId id="266"/>
            <p14:sldId id="667"/>
            <p14:sldId id="668"/>
            <p14:sldId id="669"/>
            <p14:sldId id="670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6"/>
            <p14:sldId id="697"/>
            <p14:sldId id="698"/>
            <p14:sldId id="699"/>
            <p14:sldId id="695"/>
            <p14:sldId id="700"/>
            <p14:sldId id="702"/>
            <p14:sldId id="701"/>
            <p14:sldId id="666"/>
            <p14:sldId id="703"/>
            <p14:sldId id="7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A2B5"/>
    <a:srgbClr val="5F6C7E"/>
    <a:srgbClr val="FFFFFF"/>
    <a:srgbClr val="5F6C7D"/>
    <a:srgbClr val="4D586B"/>
    <a:srgbClr val="BB4646"/>
    <a:srgbClr val="02A2B5"/>
    <a:srgbClr val="4687AC"/>
    <a:srgbClr val="6A99A8"/>
    <a:srgbClr val="4079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8" autoAdjust="0"/>
    <p:restoredTop sz="85354" autoAdjust="0"/>
  </p:normalViewPr>
  <p:slideViewPr>
    <p:cSldViewPr snapToGrid="0" snapToObjects="1">
      <p:cViewPr varScale="1">
        <p:scale>
          <a:sx n="234" d="100"/>
          <a:sy n="234" d="100"/>
        </p:scale>
        <p:origin x="3064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1" d="100"/>
          <a:sy n="71" d="100"/>
        </p:scale>
        <p:origin x="359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5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FD447-ACB1-BC49-B8EF-23729E0A333F}" type="datetimeFigureOut">
              <a:rPr lang="en-US" smtClean="0"/>
              <a:t>6/12/17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F598F-7A46-204A-ADDD-A1229C86B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644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81E7F-E132-6445-AEED-102945CD4C20}" type="datetimeFigureOut">
              <a:rPr lang="en-US" smtClean="0"/>
              <a:t>6/12/17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81F886-8654-8C47-A174-271FD89A8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92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Great, you are back.</a:t>
            </a:r>
          </a:p>
          <a:p>
            <a:endParaRPr lang="en-US" dirty="0"/>
          </a:p>
          <a:p>
            <a:r>
              <a:rPr lang="en-US" dirty="0"/>
              <a:t>You’ve been looking at several important building blocks, like the ideas of linear discriminants and soft labels using the logistic function.</a:t>
            </a:r>
          </a:p>
          <a:p>
            <a:endParaRPr lang="en-US" dirty="0"/>
          </a:p>
          <a:p>
            <a:r>
              <a:rPr lang="en-US" dirty="0"/>
              <a:t>In this lesson, I want you to put these pieces together, specifically by applying maximum likelihood estimation to the logistic classifier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118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Assume you can write down a function that measures how probable, or likely, the data are for a given theta.</a:t>
            </a:r>
          </a:p>
          <a:p>
            <a:endParaRPr lang="en-US" dirty="0"/>
          </a:p>
          <a:p>
            <a:r>
              <a:rPr lang="en-US" dirty="0"/>
              <a:t>One such function is the log-likelihood.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656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further assume the observations are, themselves, *independent.*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000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the log-likelihood can be written as the sum of the log-likelihoods for each observation “kay”.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recall that this little-ell-kay function is just the likelihood of an observation.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75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the conditional probability of the observed label, y-kay, given its coordinates, x-hat-kay, and theta.</a:t>
            </a:r>
          </a:p>
          <a:p>
            <a:endParaRPr lang="en-US" dirty="0"/>
          </a:p>
          <a:p>
            <a:r>
              <a:rPr lang="en-US" dirty="0"/>
              <a:t>So let’s determine this function now.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961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with the logistic function with a linear boundary, G of theta-transpose-x-hat-kay.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847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that it maps the real number line to the bounded interval, zero-one.</a:t>
            </a:r>
          </a:p>
          <a:p>
            <a:endParaRPr lang="en-US" dirty="0"/>
          </a:p>
          <a:p>
            <a:r>
              <a:rPr lang="en-US" dirty="0"/>
              <a:t>Therefore, it’s a function that we can try to interpret as a probability.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9592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call this little-gee-kay, for short.</a:t>
            </a:r>
          </a:p>
          <a:p>
            <a:endParaRPr lang="en-US" dirty="0"/>
          </a:p>
          <a:p>
            <a:r>
              <a:rPr lang="en-US" dirty="0"/>
              <a:t>Now, consider two cases: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072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suppose the observed label equals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8460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we can define the probability of seeing this label, for a given model, as little-gee-kay.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579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if, instead, the observed label is zero?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444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quick reminder, we are trying to fit a model to a set of labeled data.</a:t>
            </a:r>
          </a:p>
          <a:p>
            <a:endParaRPr lang="en-US" dirty="0"/>
          </a:p>
          <a:p>
            <a:r>
              <a:rPr lang="en-US" dirty="0"/>
              <a:t>This model has two components.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9520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its probability under this model must be one *minus* little-gee-kay.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3566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there is a little trick to combine these cases into a single formula: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0958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result is gee-kay to the power y-kay, times (one minus gee-kay) to the power (one minus y-kay).</a:t>
            </a:r>
          </a:p>
          <a:p>
            <a:endParaRPr lang="en-US" dirty="0"/>
          </a:p>
          <a:p>
            <a:r>
              <a:rPr lang="en-US" dirty="0"/>
              <a:t>We are using the fact that y-kay is either 0 or 1 to implement a “mathematical if statement.”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367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term corresponds to the observed label being one.</a:t>
            </a:r>
          </a:p>
          <a:p>
            <a:endParaRPr lang="en-US" dirty="0"/>
          </a:p>
          <a:p>
            <a:r>
              <a:rPr lang="en-US" dirty="0"/>
              <a:t>When it’s zero, this term is just one and so effectively ignored.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614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term is for a label of zero, and is ignored if the label is instead one.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051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form is especially convenient to the task at hand.</a:t>
            </a:r>
          </a:p>
          <a:p>
            <a:endParaRPr lang="en-US" dirty="0"/>
          </a:p>
          <a:p>
            <a:r>
              <a:rPr lang="en-US" dirty="0"/>
              <a:t>Why?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9309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taking logs of this function is easy.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7593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just y-kay times log gee-kay *plus* (one minus y-kay) times log (one minus gee-kay).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8762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Okay. Now, here’s the second reason this form is convenient.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3421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find the maximum, you will eventually need to compute the gradient of the log-likelihood.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88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is a scoring function, that assigns a value to every point in space.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90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 exercise, you should try calculating it on your own.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7116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close with one final observation.</a:t>
            </a:r>
          </a:p>
          <a:p>
            <a:endParaRPr lang="en-US" dirty="0"/>
          </a:p>
          <a:p>
            <a:r>
              <a:rPr lang="en-US" dirty="0"/>
              <a:t>There are some nice linear algebraic formulas for the log-likelihood over *all* the observations.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8234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y, X, and theta be our usual objects:</a:t>
            </a:r>
          </a:p>
          <a:p>
            <a:endParaRPr lang="en-US" dirty="0"/>
          </a:p>
          <a:p>
            <a:r>
              <a:rPr lang="en-US" dirty="0"/>
              <a:t>The vector of response labels, the data matrix of coordinates, and the vector of parameters.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2229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also define “u” to be the vector of all ones.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63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Then, using all the mathematical tools at your disposal, you can show the following.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996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one way to write the log-likelihood is through this formula.</a:t>
            </a:r>
          </a:p>
          <a:p>
            <a:endParaRPr lang="en-US" dirty="0"/>
          </a:p>
          <a:p>
            <a:r>
              <a:rPr lang="en-US" dirty="0"/>
              <a:t>Y-transpose times log of G of X times theta.</a:t>
            </a:r>
          </a:p>
          <a:p>
            <a:endParaRPr lang="en-US" dirty="0"/>
          </a:p>
          <a:p>
            <a:r>
              <a:rPr lang="en-US" dirty="0"/>
              <a:t>Plus, u minus y transpose times log of u minus G of X times theta.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1888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Secondly, here is a slightly more compact formula:</a:t>
            </a:r>
          </a:p>
          <a:p>
            <a:endParaRPr lang="en-US" dirty="0"/>
          </a:p>
          <a:p>
            <a:r>
              <a:rPr lang="en-US" dirty="0"/>
              <a:t>Y-transpose-X-theta plus u-transpose-log of G of (minus X theta).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582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observation that these two formulas use is the fact that the sum of the elements of a vector, zee, is equal to u-transpose-times zee.</a:t>
            </a:r>
          </a:p>
          <a:p>
            <a:endParaRPr lang="en-US" dirty="0"/>
          </a:p>
          <a:p>
            <a:r>
              <a:rPr lang="en-US" dirty="0"/>
              <a:t>It’s a handy factoid for converting between scalar and vector formulas.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4860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summarize, this lesson is about applying the mathematical framework of maximum likelihood estimation to the classification problem.</a:t>
            </a:r>
          </a:p>
          <a:p>
            <a:endParaRPr lang="en-US" dirty="0"/>
          </a:p>
          <a:p>
            <a:r>
              <a:rPr lang="en-US" dirty="0"/>
              <a:t>But MLE is a generic tool that you can apply in other settings.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693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instance, you can derive linear regression using MLE, which you might have seen in a separate course on regression.</a:t>
            </a:r>
          </a:p>
          <a:p>
            <a:endParaRPr lang="en-US" dirty="0"/>
          </a:p>
          <a:p>
            <a:r>
              <a:rPr lang="en-US" dirty="0"/>
              <a:t>The key step is coming up with a model for the likelihood.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55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happened to pick a linear function, which is often a good place to start.</a:t>
            </a:r>
          </a:p>
          <a:p>
            <a:endParaRPr lang="en-US" dirty="0"/>
          </a:p>
          <a:p>
            <a:r>
              <a:rPr lang="en-US" dirty="0"/>
              <a:t>The specific choice of theta determines a “separating boundary,” or “discriminant, between positive and negative values.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619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there is a computational reason to go through this derivation, too.</a:t>
            </a:r>
          </a:p>
          <a:p>
            <a:endParaRPr lang="en-US" dirty="0"/>
          </a:p>
          <a:p>
            <a:r>
              <a:rPr lang="en-US" dirty="0"/>
              <a:t>You ended the lesson with the linear algebra formulas for calculating the log-likelihood, which will lead immediately to a reasonably efficient implementation.</a:t>
            </a:r>
          </a:p>
          <a:p>
            <a:endParaRPr lang="en-US" dirty="0"/>
          </a:p>
          <a:p>
            <a:r>
              <a:rPr lang="en-US" dirty="0"/>
              <a:t>The accompanying notebook exercises will walk you through that process, so go ahead and </a:t>
            </a:r>
            <a:r>
              <a:rPr lang="en-US"/>
              <a:t>do those now, and I’ll see you when you’re done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412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get labels for classification, you put the score through the logistic function.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345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net effect is to assign values between 0 and 1, depending on the distance of a point from the boundary.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573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motivation for a “soft” assignment is the fact that real world data is often not cleanly separable.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55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how do you fit this model to these data?</a:t>
            </a:r>
          </a:p>
          <a:p>
            <a:endParaRPr lang="en-US" dirty="0"/>
          </a:p>
          <a:p>
            <a:r>
              <a:rPr lang="en-US" dirty="0"/>
              <a:t>That is, how do calculate theta?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46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the maximum likelihood idea: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267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7650" y="274639"/>
            <a:ext cx="6121165" cy="712848"/>
          </a:xfrm>
          <a:prstGeom prst="rect">
            <a:avLst/>
          </a:prstGeom>
        </p:spPr>
        <p:txBody>
          <a:bodyPr/>
          <a:lstStyle>
            <a:lvl1pPr algn="l">
              <a:defRPr lang="en-US" sz="4000" b="0" i="0" kern="1200" dirty="0">
                <a:solidFill>
                  <a:schemeClr val="tx1"/>
                </a:solidFill>
                <a:latin typeface="Vitesse Bold"/>
                <a:ea typeface="Vitesse" charset="0"/>
                <a:cs typeface="Vitesse Bold"/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6461" y="796333"/>
            <a:ext cx="5672951" cy="5422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000" b="0" i="0" kern="1200" dirty="0">
                <a:solidFill>
                  <a:schemeClr val="tx2"/>
                </a:solidFill>
                <a:latin typeface="Vitesse Medium" charset="0"/>
                <a:ea typeface="Vitesse Medium" charset="0"/>
                <a:cs typeface="Vitesse Medium" charset="0"/>
              </a:defRPr>
            </a:lvl1pPr>
          </a:lstStyle>
          <a:p>
            <a:pPr lvl="0"/>
            <a:r>
              <a:rPr lang="en-US" dirty="0"/>
              <a:t>Module 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47648" y="2292985"/>
            <a:ext cx="5095759" cy="432669"/>
          </a:xfrm>
          <a:prstGeom prst="rect">
            <a:avLst/>
          </a:prstGeom>
        </p:spPr>
        <p:txBody>
          <a:bodyPr anchor="ctr"/>
          <a:lstStyle>
            <a:lvl1pPr marL="0" indent="0" algn="l" defTabSz="457200" rtl="0" eaLnBrk="1" latinLnBrk="0" hangingPunct="1">
              <a:lnSpc>
                <a:spcPts val="1400"/>
              </a:lnSpc>
              <a:spcBef>
                <a:spcPct val="20000"/>
              </a:spcBef>
              <a:buFont typeface="Arial"/>
              <a:buNone/>
              <a:defRPr lang="en-US" sz="2400" b="1" kern="1200" baseline="0" dirty="0">
                <a:solidFill>
                  <a:srgbClr val="EEB21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endParaRPr lang="en-US" dirty="0"/>
          </a:p>
          <a:p>
            <a:pPr lvl="0"/>
            <a:r>
              <a:rPr lang="en-US" dirty="0"/>
              <a:t>Professor Name, Ph.D.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38241" y="2650975"/>
            <a:ext cx="4888796" cy="254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1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47647" y="4379683"/>
            <a:ext cx="4305091" cy="681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Lesson name: e.g. R Examples</a:t>
            </a:r>
          </a:p>
          <a:p>
            <a:pPr lvl="0"/>
            <a:r>
              <a:rPr lang="en-US" dirty="0" err="1"/>
              <a:t>Subname</a:t>
            </a:r>
            <a:r>
              <a:rPr lang="en-US" dirty="0"/>
              <a:t> if applicable (e.g. Part II)</a:t>
            </a:r>
          </a:p>
          <a:p>
            <a:pPr lvl="0"/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47647" y="2896113"/>
            <a:ext cx="4794723" cy="3222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School Name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956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Text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33538" y="1110075"/>
            <a:ext cx="3595277" cy="3612444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text.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6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3828815" y="1110075"/>
            <a:ext cx="4948296" cy="36124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186095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484814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252349" y="1093392"/>
            <a:ext cx="8110832" cy="3739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186095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9298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9881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3628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252349" y="1268453"/>
            <a:ext cx="4611277" cy="34739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  <a:lvl2pPr>
              <a:defRPr sz="1800">
                <a:latin typeface="Helvetica" charset="0"/>
                <a:ea typeface="Helvetica" charset="0"/>
                <a:cs typeface="Helvetica" charset="0"/>
              </a:defRPr>
            </a:lvl2pPr>
            <a:lvl3pPr>
              <a:defRPr sz="1600">
                <a:latin typeface="Helvetica" charset="0"/>
                <a:ea typeface="Helvetica" charset="0"/>
                <a:cs typeface="Helvetica" charset="0"/>
              </a:defRPr>
            </a:lvl3pPr>
            <a:lvl4pPr>
              <a:defRPr sz="1600">
                <a:latin typeface="Helvetica" charset="0"/>
                <a:ea typeface="Helvetica" charset="0"/>
                <a:cs typeface="Helvetica" charset="0"/>
              </a:defRPr>
            </a:lvl4pPr>
            <a:lvl5pPr>
              <a:defRPr sz="1400"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968677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text.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582563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252349" y="1104932"/>
            <a:ext cx="4213956" cy="3739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621484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47650" y="274639"/>
            <a:ext cx="8595313" cy="712848"/>
          </a:xfrm>
          <a:prstGeom prst="rect">
            <a:avLst/>
          </a:prstGeom>
        </p:spPr>
        <p:txBody>
          <a:bodyPr/>
          <a:lstStyle>
            <a:lvl1pPr algn="l">
              <a:defRPr lang="en-US" sz="4000" b="0" i="0" kern="1200" dirty="0">
                <a:solidFill>
                  <a:schemeClr val="tx1"/>
                </a:solidFill>
                <a:latin typeface="Vitesse Bold"/>
                <a:ea typeface="Vitesse" charset="0"/>
                <a:cs typeface="Vitesse Bold"/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6461" y="796333"/>
            <a:ext cx="8576502" cy="5422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000" b="0" i="0" kern="1200" dirty="0">
                <a:solidFill>
                  <a:schemeClr val="tx2"/>
                </a:solidFill>
                <a:latin typeface="Vitesse Medium" charset="0"/>
                <a:ea typeface="Vitesse Medium" charset="0"/>
                <a:cs typeface="Vitesse Medium" charset="0"/>
              </a:defRPr>
            </a:lvl1pPr>
          </a:lstStyle>
          <a:p>
            <a:pPr lvl="0"/>
            <a:r>
              <a:rPr lang="en-US" dirty="0"/>
              <a:t>Module Name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47648" y="2292985"/>
            <a:ext cx="8595315" cy="432669"/>
          </a:xfrm>
          <a:prstGeom prst="rect">
            <a:avLst/>
          </a:prstGeom>
        </p:spPr>
        <p:txBody>
          <a:bodyPr anchor="ctr"/>
          <a:lstStyle>
            <a:lvl1pPr marL="0" indent="0" algn="l" defTabSz="457200" rtl="0" eaLnBrk="1" latinLnBrk="0" hangingPunct="1">
              <a:lnSpc>
                <a:spcPts val="1400"/>
              </a:lnSpc>
              <a:spcBef>
                <a:spcPct val="20000"/>
              </a:spcBef>
              <a:buFont typeface="Arial"/>
              <a:buNone/>
              <a:defRPr lang="en-US" sz="2400" b="1" kern="1200" baseline="0" dirty="0">
                <a:solidFill>
                  <a:srgbClr val="EEB21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endParaRPr lang="en-US" dirty="0"/>
          </a:p>
          <a:p>
            <a:pPr lvl="0"/>
            <a:r>
              <a:rPr lang="en-US" dirty="0"/>
              <a:t>Professor Name, Ph.D.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38241" y="2650975"/>
            <a:ext cx="8604722" cy="254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1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47647" y="4379683"/>
            <a:ext cx="8143760" cy="681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Lesson name: e.g. R Examples</a:t>
            </a:r>
          </a:p>
          <a:p>
            <a:pPr lvl="0"/>
            <a:r>
              <a:rPr lang="en-US" dirty="0" err="1"/>
              <a:t>Subname</a:t>
            </a:r>
            <a:r>
              <a:rPr lang="en-US" dirty="0"/>
              <a:t> if applicable (e.g. Part II)</a:t>
            </a:r>
          </a:p>
          <a:p>
            <a:pPr lvl="0"/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47647" y="2896113"/>
            <a:ext cx="8595316" cy="3222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School Name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059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8562392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761588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5"/>
          <p:cNvSpPr>
            <a:spLocks noGrp="1"/>
          </p:cNvSpPr>
          <p:nvPr>
            <p:ph sz="quarter" idx="10"/>
          </p:nvPr>
        </p:nvSpPr>
        <p:spPr>
          <a:xfrm>
            <a:off x="252349" y="1268453"/>
            <a:ext cx="8280166" cy="3519917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Helvetica" charset="0"/>
                <a:ea typeface="Helvetica" charset="0"/>
                <a:cs typeface="Helvetica" charset="0"/>
              </a:defRPr>
            </a:lvl1pPr>
            <a:lvl2pPr>
              <a:defRPr sz="1800">
                <a:latin typeface="Helvetica" charset="0"/>
                <a:ea typeface="Helvetica" charset="0"/>
                <a:cs typeface="Helvetica" charset="0"/>
              </a:defRPr>
            </a:lvl2pPr>
            <a:lvl3pPr>
              <a:defRPr sz="1600">
                <a:latin typeface="Helvetica" charset="0"/>
                <a:ea typeface="Helvetica" charset="0"/>
                <a:cs typeface="Helvetica" charset="0"/>
              </a:defRPr>
            </a:lvl3pPr>
            <a:lvl4pPr>
              <a:defRPr sz="1400">
                <a:latin typeface="Helvetica" charset="0"/>
                <a:ea typeface="Helvetica" charset="0"/>
                <a:cs typeface="Helvetica" charset="0"/>
              </a:defRPr>
            </a:lvl4pPr>
            <a:lvl5pPr>
              <a:defRPr sz="1200"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8280166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767238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52347" y="1268453"/>
            <a:ext cx="8449503" cy="3286125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 </a:t>
            </a:r>
          </a:p>
          <a:p>
            <a:r>
              <a:rPr lang="en-US" sz="1800" dirty="0"/>
              <a:t>of the printing and typesetting industry. </a:t>
            </a:r>
            <a:r>
              <a:rPr lang="en-US" sz="1800" dirty="0" err="1"/>
              <a:t>Lorem</a:t>
            </a:r>
            <a:r>
              <a:rPr lang="en-US" sz="1800" dirty="0"/>
              <a:t> </a:t>
            </a:r>
            <a:r>
              <a:rPr lang="en-US" sz="1800" dirty="0" err="1"/>
              <a:t>Ipsum</a:t>
            </a:r>
            <a:r>
              <a:rPr lang="en-US" sz="1800" dirty="0"/>
              <a:t> has been the industry's standard dummy text ever since the 1500s, when an unknown printer took a galley of type and scrambled it to make a type specimen book. 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449503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9298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3.xml"/><Relationship Id="rId3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71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68" r:id="rId3"/>
    <p:sldLayoutId id="2147483660" r:id="rId4"/>
    <p:sldLayoutId id="2147483669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4793747"/>
            <a:ext cx="613954" cy="27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4" r:id="rId3"/>
    <p:sldLayoutId id="2147483665" r:id="rId4"/>
    <p:sldLayoutId id="2147483672" r:id="rId5"/>
    <p:sldLayoutId id="2147483666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5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67" y="262218"/>
            <a:ext cx="5691763" cy="71284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Introduction to Computing for Data Analysis</a:t>
            </a:r>
            <a:endParaRPr lang="en-US" b="0" dirty="0">
              <a:latin typeface="Vitesse Bold"/>
              <a:cs typeface="Vitesse Bold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6667" y="1710026"/>
            <a:ext cx="5279783" cy="542236"/>
          </a:xfrm>
        </p:spPr>
        <p:txBody>
          <a:bodyPr/>
          <a:lstStyle/>
          <a:p>
            <a:r>
              <a:rPr lang="en-US" sz="2600" dirty="0"/>
              <a:t>Logistic regression (classification)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6668" y="3125353"/>
            <a:ext cx="4305091" cy="432669"/>
          </a:xfrm>
        </p:spPr>
        <p:txBody>
          <a:bodyPr anchor="ctr"/>
          <a:lstStyle/>
          <a:p>
            <a:endParaRPr lang="en-US" dirty="0"/>
          </a:p>
          <a:p>
            <a:r>
              <a:rPr lang="en-US" dirty="0"/>
              <a:t>Richard </a:t>
            </a:r>
            <a:r>
              <a:rPr lang="en-US" dirty="0" err="1"/>
              <a:t>Vuduc</a:t>
            </a:r>
            <a:r>
              <a:rPr lang="en-US" dirty="0"/>
              <a:t>, Ph.D.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16668" y="3503332"/>
            <a:ext cx="4305091" cy="254281"/>
          </a:xfrm>
        </p:spPr>
        <p:txBody>
          <a:bodyPr/>
          <a:lstStyle/>
          <a:p>
            <a:r>
              <a:rPr lang="en-US" dirty="0"/>
              <a:t>Associate Professor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16668" y="4337351"/>
            <a:ext cx="4305091" cy="681037"/>
          </a:xfrm>
        </p:spPr>
        <p:txBody>
          <a:bodyPr/>
          <a:lstStyle/>
          <a:p>
            <a:r>
              <a:rPr lang="en-US" dirty="0"/>
              <a:t>Applying MLE to logistic regression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7250" y="3736711"/>
            <a:ext cx="4305091" cy="322253"/>
          </a:xfrm>
        </p:spPr>
        <p:txBody>
          <a:bodyPr/>
          <a:lstStyle/>
          <a:p>
            <a:r>
              <a:rPr lang="en-US" dirty="0"/>
              <a:t>School of Computational Science and Engineering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75490" y="580794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>
              <a:lnSpc>
                <a:spcPts val="1200"/>
              </a:lnSpc>
            </a:pPr>
            <a:endParaRPr lang="en-US" sz="12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36153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6C273F0-78D8-4E33-85DB-63A7C0E39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940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0B6252E-82AE-4B78-AC9A-1B225945D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1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7A77108-EE5D-4F2E-8B9D-188161C95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88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8F10C4E-7019-4C5B-9927-162D56C39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327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5185CE3-28B7-4DDE-AC0F-1ECDA4907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2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20973D5-DD1F-4458-A4AC-2743A15A8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90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ACAE5F2-8763-4FEC-9983-B418C00FF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46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CF00988-E584-4F77-BF5C-7958AF65A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4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871D917-66EB-4600-B5B1-C4E053D9B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869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88B1971-0AAD-47A9-B971-0767E5569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84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81059AA-3ED6-404F-B95B-7D90F6870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51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71930C9-0026-455E-B4F5-DA6C75865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616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DC9C564-677C-4DEA-BFC5-3D98ADA48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04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46FE737-5F15-462F-A79D-FBB8E2EBD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155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09BDF12-92AA-4FA0-818F-C503C023A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2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FABFD9A-D368-4695-9340-CA150668E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136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FDEBE20-88CF-48EA-87F5-B6D1DDDC0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779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5AF1233-75FF-46B8-A7C9-625D5F03B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8229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856EAA6-6831-438B-B71F-48C7A71E7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6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DFAD55C-5BEE-4B31-8FED-8E29A7E9A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507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182260F3-0348-4BC2-B918-3822B0B57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50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DBDC5A9-1E62-483C-AC60-5381183F5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06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1F32E58-7DB4-4558-A84D-0CADA2019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565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FED0ECE2-3673-4B8D-9EEF-F20B7C1C3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60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F6895D3-6634-44FB-8627-53CCFFF7F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382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3846216-6915-4F15-8896-7AC4B8433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94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49022C3-6E80-4D3D-A9AF-A384F2AB3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170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3D7FE93-7DE3-4889-8838-4AE7C6B3D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9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B10FB26-1A5D-43C3-9778-F5DC9B340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84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EE68C5F-E458-4220-930E-38B70023C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626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23891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8201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824A001-9871-48B9-AD6A-94F3ECB6A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140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6078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07CB6C4-2ECC-42C0-B4C5-87BF1C2A5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59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429B6B2-049D-4858-A8FA-513501F12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1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96776DD-AB5D-41E5-AA2A-22568B0EA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878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97271CE-4A19-45B0-95E5-EEECFF047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98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FEAB7BD-8571-48BC-AF12-F7A44569F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5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alf Page Slash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 algn="l">
          <a:lnSpc>
            <a:spcPts val="1200"/>
          </a:lnSpc>
          <a:defRPr sz="1200" dirty="0" smtClean="0">
            <a:solidFill>
              <a:srgbClr val="000000"/>
            </a:solidFill>
            <a:latin typeface="Helvetica"/>
            <a:cs typeface="Helvetic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Full Page 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Head Sho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3916</TotalTime>
  <Words>1011</Words>
  <Application>Microsoft Macintosh PowerPoint</Application>
  <PresentationFormat>On-screen Show (16:9)</PresentationFormat>
  <Paragraphs>133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Calibri</vt:lpstr>
      <vt:lpstr>Helvetica</vt:lpstr>
      <vt:lpstr>Vitesse</vt:lpstr>
      <vt:lpstr>Vitesse Bold</vt:lpstr>
      <vt:lpstr>Vitesse Medium</vt:lpstr>
      <vt:lpstr>Arial</vt:lpstr>
      <vt:lpstr>Half Page Slash</vt:lpstr>
      <vt:lpstr>Full Page Layout</vt:lpstr>
      <vt:lpstr>Head Shot</vt:lpstr>
      <vt:lpstr>Introduction to Computing for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www.gatech.edu</Company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DUALITY</dc:title>
  <dc:creator>Professional Education</dc:creator>
  <cp:lastModifiedBy>Tsao, Jinn-Wei</cp:lastModifiedBy>
  <cp:revision>624</cp:revision>
  <dcterms:created xsi:type="dcterms:W3CDTF">2017-01-20T18:55:05Z</dcterms:created>
  <dcterms:modified xsi:type="dcterms:W3CDTF">2017-06-12T16:52:55Z</dcterms:modified>
</cp:coreProperties>
</file>